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E1D7-B804-4EE0-BD0B-5954FC289041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58CC-2329-4691-AF33-EC7936F9D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7229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6EBD-C0A1-40DF-A3BD-DAF55B9D7F5C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E859-C2FB-4989-96F6-12686AD04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46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39B1-E112-464F-B7B3-22E54137AA3E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1C-41E1-4E04-BE17-37704C2DA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404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B23E-434C-4042-887D-D8FC29431574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BEB3-CBC3-4B87-AEA7-8B97C0A90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9493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F3EC-98D6-4BA2-83C1-8E96C2571328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D41D-D8FE-4D91-B6BA-4FD648F59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715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8C04-6747-4CBD-A80F-4860641A7BA7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3FAF-1953-42AD-8DAD-9F99DE47C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8679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5BFA-B638-49C6-A140-5C53B08B28DA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FBFB-0A87-4F14-A0B2-8C8F7B494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8554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045D-08DA-482F-926B-E1983B06FC71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4AC5-6C70-48D8-AA8A-94F2C0D22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388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49E8A-F5BC-4221-A085-AB0A33830FE2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3567-B225-478F-8CE2-183AD1AC1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662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1585-178D-45B8-BA5A-623C0756C2EA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58FE-AF89-4C80-8E6F-8BC60214B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77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5FC7-11E5-44DF-8372-60F231209011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A863-1659-483B-A458-C1DCA2F8D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756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73271F-911D-41DC-AEE0-9CF500447012}" type="datetimeFigureOut">
              <a:rPr lang="en-US" altLang="en-US"/>
              <a:pPr>
                <a:defRPr/>
              </a:pPr>
              <a:t>9/20/2020</a:t>
            </a:fld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3751B-42E8-481B-918C-282922098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21" r="8621" b="66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PRINCIPLES </a:t>
            </a: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of</a:t>
            </a: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/>
            </a:r>
            <a:b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</a:b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GOVERNMENT</a:t>
            </a:r>
            <a:endParaRPr lang="en-US" altLang="en-US" sz="6000" dirty="0" smtClean="0"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58352" cy="5516803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i="1" dirty="0">
                <a:latin typeface="Calibri" panose="020F0502020204030204" pitchFamily="34" charset="0"/>
              </a:rPr>
              <a:t>EQ: </a:t>
            </a:r>
            <a:r>
              <a:rPr lang="en-US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Power Shared?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>
                <a:solidFill>
                  <a:srgbClr val="FFC000"/>
                </a:solidFill>
              </a:rPr>
              <a:t>Power is shared between the national government and the </a:t>
            </a:r>
            <a:r>
              <a:rPr lang="en-US" altLang="en-US" sz="3000" b="1" dirty="0" smtClean="0">
                <a:solidFill>
                  <a:srgbClr val="FFC000"/>
                </a:solidFill>
              </a:rPr>
              <a:t>states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The Framers wanted the states and the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national government to </a:t>
            </a:r>
            <a:r>
              <a:rPr lang="en-US" altLang="en-US" sz="2800" b="1" dirty="0">
                <a:latin typeface="Calibri" panose="020F0502020204030204" pitchFamily="34" charset="0"/>
              </a:rPr>
              <a:t>become partners in governing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. To build cooperation</a:t>
            </a:r>
            <a:r>
              <a:rPr lang="en-US" altLang="en-US" sz="2800" b="1" dirty="0">
                <a:latin typeface="Calibri" panose="020F0502020204030204" pitchFamily="34" charset="0"/>
              </a:rPr>
              <a:t>, the Framers turned to federalism.</a:t>
            </a: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Federalism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935" b="17174"/>
          <a:stretch/>
        </p:blipFill>
        <p:spPr>
          <a:xfrm>
            <a:off x="4558352" y="2663763"/>
            <a:ext cx="457524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5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71999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The Constitution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assigns certain </a:t>
            </a:r>
            <a:r>
              <a:rPr lang="en-US" altLang="en-US" sz="2800" b="1" dirty="0">
                <a:latin typeface="Calibri" panose="020F0502020204030204" pitchFamily="34" charset="0"/>
              </a:rPr>
              <a:t>powers to the national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government: 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Delegated Powers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Powers </a:t>
            </a:r>
            <a:r>
              <a:rPr lang="en-US" altLang="en-US" sz="2800" b="1" dirty="0">
                <a:latin typeface="Calibri" panose="020F0502020204030204" pitchFamily="34" charset="0"/>
              </a:rPr>
              <a:t>kept by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the states: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Reserved Powers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8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Powers </a:t>
            </a:r>
            <a:r>
              <a:rPr lang="en-US" altLang="en-US" sz="2800" b="1" dirty="0">
                <a:latin typeface="Calibri" panose="020F0502020204030204" pitchFamily="34" charset="0"/>
              </a:rPr>
              <a:t>shared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by </a:t>
            </a:r>
            <a:r>
              <a:rPr lang="en-US" altLang="en-US" sz="2800" b="1" dirty="0">
                <a:latin typeface="Calibri" panose="020F0502020204030204" pitchFamily="34" charset="0"/>
              </a:rPr>
              <a:t>national and state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governments: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Concurrent Powers</a:t>
            </a:r>
            <a:endParaRPr lang="en-US" altLang="en-US" sz="2800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Federalism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114615"/>
            <a:ext cx="4572001" cy="39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36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Federalism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70" t="15048" r="3251" b="2585"/>
          <a:stretch/>
        </p:blipFill>
        <p:spPr>
          <a:xfrm>
            <a:off x="0" y="1299410"/>
            <a:ext cx="9139989" cy="55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57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1" y="1315062"/>
            <a:ext cx="4572000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</a:rPr>
              <a:t>EQ: How Are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People’s Views Represented in </a:t>
            </a:r>
            <a:r>
              <a:rPr lang="en-US" altLang="en-US" sz="2800" i="1" dirty="0">
                <a:latin typeface="Calibri" panose="020F0502020204030204" pitchFamily="34" charset="0"/>
              </a:rPr>
              <a:t>Government?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4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900" b="1" dirty="0">
                <a:solidFill>
                  <a:srgbClr val="FFC000"/>
                </a:solidFill>
              </a:rPr>
              <a:t>Citizens elect representatives to carry out the will </a:t>
            </a:r>
            <a:r>
              <a:rPr lang="en-US" altLang="en-US" sz="2900" b="1" dirty="0" smtClean="0">
                <a:solidFill>
                  <a:srgbClr val="FFC000"/>
                </a:solidFill>
              </a:rPr>
              <a:t>of the people</a:t>
            </a:r>
            <a:endParaRPr lang="en-US" altLang="en-US" sz="29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400" b="1" dirty="0" smtClean="0"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U.S. Constitution:</a:t>
            </a:r>
          </a:p>
          <a:p>
            <a:pPr marL="0" lvl="0" indent="0" algn="ctr" eaLnBrk="1" hangingPunct="1">
              <a:spcBef>
                <a:spcPts val="0"/>
              </a:spcBef>
              <a:buClr>
                <a:srgbClr val="FFCC00"/>
              </a:buClr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Article 4 | Section 4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None/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----------------------------------------------------------------------------------------------</a:t>
            </a:r>
            <a:endParaRPr lang="en-US" alt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Calls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for every state to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have a “republican form </a:t>
            </a:r>
            <a:endParaRPr lang="en-US" altLang="en-US" sz="28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 government”</a:t>
            </a:r>
            <a:endParaRPr lang="en-US" altLang="en-US" sz="2800" i="1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Repub</a:t>
            </a:r>
            <a:r>
              <a:rPr lang="en-US" altLang="en-US" sz="6000" dirty="0" err="1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Garamond"/>
              </a:rPr>
              <a:t>licanism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051"/>
            <a:ext cx="4572000" cy="45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0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67451" y="1295398"/>
            <a:ext cx="4571999" cy="553646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4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The Framers feared public </a:t>
            </a:r>
            <a:r>
              <a:rPr lang="en-US" altLang="en-US" sz="2800" b="1" dirty="0">
                <a:latin typeface="Calibri" panose="020F0502020204030204" pitchFamily="34" charset="0"/>
              </a:rPr>
              <a:t>opinion might stand in the way of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sound decision making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The power of the ballot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prompts candidates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to listen to people’s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concerns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4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Citizens </a:t>
            </a:r>
            <a:r>
              <a:rPr lang="en-US" altLang="en-US" sz="2800" b="1" dirty="0">
                <a:latin typeface="Calibri" panose="020F0502020204030204" pitchFamily="34" charset="0"/>
              </a:rPr>
              <a:t>stay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informed about </a:t>
            </a:r>
            <a:r>
              <a:rPr lang="en-US" altLang="en-US" sz="2800" b="1" dirty="0">
                <a:latin typeface="Calibri" panose="020F0502020204030204" pitchFamily="34" charset="0"/>
              </a:rPr>
              <a:t>politics and participate in the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process</a:t>
            </a:r>
            <a:endParaRPr lang="en-US" alt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Repub</a:t>
            </a:r>
            <a:r>
              <a:rPr lang="en-US" altLang="en-US" sz="6000" dirty="0" err="1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Garamond"/>
              </a:rPr>
              <a:t>licanism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794"/>
            <a:ext cx="4562901" cy="49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58352" cy="5516803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i="1" dirty="0">
                <a:latin typeface="Calibri" panose="020F0502020204030204" pitchFamily="34" charset="0"/>
              </a:rPr>
              <a:t>EQ: </a:t>
            </a:r>
            <a:r>
              <a:rPr lang="en-US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Personal Freedoms Protected?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>
                <a:solidFill>
                  <a:srgbClr val="FFC000"/>
                </a:solidFill>
              </a:rPr>
              <a:t>Individual rights are protected by </a:t>
            </a:r>
            <a:r>
              <a:rPr lang="en-US" altLang="en-US" sz="3000" b="1" dirty="0" smtClean="0">
                <a:solidFill>
                  <a:srgbClr val="FFC000"/>
                </a:solidFill>
              </a:rPr>
              <a:t>the Bill    of </a:t>
            </a:r>
            <a:r>
              <a:rPr lang="en-US" altLang="en-US" sz="3000" b="1" dirty="0">
                <a:solidFill>
                  <a:srgbClr val="FFC000"/>
                </a:solidFill>
              </a:rPr>
              <a:t>Rights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4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The first ten amendments </a:t>
            </a:r>
            <a:endParaRPr lang="en-US" altLang="en-US" sz="28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to </a:t>
            </a:r>
            <a:r>
              <a:rPr lang="en-US" altLang="en-US" sz="2800" b="1" dirty="0">
                <a:latin typeface="Calibri" panose="020F0502020204030204" pitchFamily="34" charset="0"/>
              </a:rPr>
              <a:t>the Constitution shield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people from an overly powerful government</a:t>
            </a: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Individual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 Rights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303421"/>
            <a:ext cx="45720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0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71999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Government cannot control </a:t>
            </a:r>
            <a:r>
              <a:rPr lang="en-US" altLang="en-US" sz="2800" b="1" dirty="0">
                <a:latin typeface="Calibri" panose="020F0502020204030204" pitchFamily="34" charset="0"/>
              </a:rPr>
              <a:t>what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people say </a:t>
            </a:r>
            <a:r>
              <a:rPr lang="en-US" altLang="en-US" sz="2800" b="1" dirty="0">
                <a:latin typeface="Calibri" panose="020F0502020204030204" pitchFamily="34" charset="0"/>
              </a:rPr>
              <a:t>or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write or believe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lvl="0" eaLnBrk="1" hangingPunct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The “right to life, liberty and the pursuit of happiness”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People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have the right </a:t>
            </a:r>
            <a:r>
              <a:rPr lang="en-US" altLang="en-US" sz="2800" b="1" dirty="0">
                <a:latin typeface="Calibri" panose="020F0502020204030204" pitchFamily="34" charset="0"/>
              </a:rPr>
              <a:t>to meet peacefully and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to ask </a:t>
            </a:r>
            <a:r>
              <a:rPr lang="en-US" altLang="en-US" sz="2800" b="1" dirty="0">
                <a:latin typeface="Calibri" panose="020F0502020204030204" pitchFamily="34" charset="0"/>
              </a:rPr>
              <a:t>the government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to correct </a:t>
            </a:r>
            <a:r>
              <a:rPr lang="en-US" altLang="en-US" sz="2800" b="1" dirty="0">
                <a:latin typeface="Calibri" panose="020F0502020204030204" pitchFamily="34" charset="0"/>
              </a:rPr>
              <a:t>a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problem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Individual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 Rights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746" r="15746"/>
          <a:stretch/>
        </p:blipFill>
        <p:spPr>
          <a:xfrm>
            <a:off x="4558352" y="1834875"/>
            <a:ext cx="4597680" cy="44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21" r="8621" b="66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58352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</a:rPr>
              <a:t>EQ: Who Gives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the Government </a:t>
            </a:r>
            <a:r>
              <a:rPr lang="en-US" altLang="en-US" sz="2800" i="1" dirty="0">
                <a:latin typeface="Calibri" panose="020F0502020204030204" pitchFamily="34" charset="0"/>
              </a:rPr>
              <a:t>Its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Power</a:t>
            </a:r>
            <a:r>
              <a:rPr lang="en-US" altLang="en-US" sz="2800" i="1" dirty="0">
                <a:latin typeface="Calibri" panose="020F0502020204030204" pitchFamily="34" charset="0"/>
              </a:rPr>
              <a:t>?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4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All government power belongs to the </a:t>
            </a:r>
            <a:r>
              <a:rPr lang="en-US" altLang="en-US" b="1" dirty="0" smtClean="0">
                <a:solidFill>
                  <a:srgbClr val="FFC000"/>
                </a:solidFill>
              </a:rPr>
              <a:t>people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Popular |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People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Sovereignty |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Highest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                         Authority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First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3 words of the U.S.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Constitution | </a:t>
            </a:r>
            <a:r>
              <a:rPr lang="en-US" altLang="en-US" sz="2800" b="1" i="1" dirty="0">
                <a:latin typeface="Calibri" panose="020F0502020204030204" pitchFamily="34" charset="0"/>
              </a:rPr>
              <a:t>“We the </a:t>
            </a:r>
            <a:endParaRPr lang="en-US" altLang="en-US" sz="2800" b="1" i="1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i="1" dirty="0">
                <a:latin typeface="Calibri" panose="020F0502020204030204" pitchFamily="34" charset="0"/>
              </a:rPr>
              <a:t> </a:t>
            </a:r>
            <a:r>
              <a:rPr lang="en-US" altLang="en-US" sz="2800" b="1" i="1" dirty="0" smtClean="0">
                <a:latin typeface="Calibri" panose="020F0502020204030204" pitchFamily="34" charset="0"/>
              </a:rPr>
              <a:t>                            People</a:t>
            </a:r>
            <a:r>
              <a:rPr lang="en-US" altLang="en-US" sz="2800" b="1" i="1" dirty="0">
                <a:latin typeface="Calibri" panose="020F0502020204030204" pitchFamily="34" charset="0"/>
              </a:rPr>
              <a:t>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pic>
        <p:nvPicPr>
          <p:cNvPr id="4100" name="Picture 2" descr="http://www.mrvanduyne.com/principles/WeThe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52" y="1610030"/>
            <a:ext cx="4585648" cy="49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Popular Sovereignty</a:t>
            </a:r>
          </a:p>
        </p:txBody>
      </p:sp>
    </p:spTree>
    <p:extLst>
      <p:ext uri="{BB962C8B-B14F-4D97-AF65-F5344CB8AC3E}">
        <p14:creationId xmlns:p14="http://schemas.microsoft.com/office/powerpoint/2010/main" val="4038829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71999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The first and most important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example:        the </a:t>
            </a:r>
            <a:r>
              <a:rPr lang="en-US" altLang="en-US" sz="2800" b="1" dirty="0">
                <a:latin typeface="Calibri" panose="020F0502020204030204" pitchFamily="34" charset="0"/>
              </a:rPr>
              <a:t>Constitution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itself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2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Voters must approve all amendments to the Constitution (U.S. and TX)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In the 1850s, voters in some western territories decided whether or not to allow slavery</a:t>
            </a:r>
            <a:endParaRPr lang="en-US" altLang="en-US" sz="1800" b="1" dirty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Popular Sovereignty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786046"/>
            <a:ext cx="4572001" cy="45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3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1" y="1315062"/>
            <a:ext cx="4572000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</a:rPr>
              <a:t>EQ: How Is Abuse of Power Prevented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?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Government can do only what the people say it can </a:t>
            </a:r>
            <a:r>
              <a:rPr lang="en-US" altLang="en-US" b="1" dirty="0" smtClean="0">
                <a:solidFill>
                  <a:srgbClr val="FFC000"/>
                </a:solidFill>
              </a:rPr>
              <a:t>do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600" b="1" dirty="0" smtClean="0">
                <a:latin typeface="Calibri" panose="020F0502020204030204" pitchFamily="34" charset="0"/>
              </a:rPr>
              <a:t>U.S. Constitution: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600" b="1" u="sng" dirty="0" smtClean="0">
                <a:latin typeface="Calibri" panose="020F0502020204030204" pitchFamily="34" charset="0"/>
              </a:rPr>
              <a:t>Article 1|Section 9</a:t>
            </a:r>
            <a:r>
              <a:rPr lang="en-US" altLang="en-US" sz="2600" b="1" dirty="0" smtClean="0">
                <a:latin typeface="Calibri" panose="020F0502020204030204" pitchFamily="34" charset="0"/>
              </a:rPr>
              <a:t>: Lists </a:t>
            </a:r>
            <a:r>
              <a:rPr lang="en-US" altLang="en-US" sz="2600" b="1" dirty="0">
                <a:latin typeface="Calibri" panose="020F0502020204030204" pitchFamily="34" charset="0"/>
              </a:rPr>
              <a:t>the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600" b="1" dirty="0">
                <a:latin typeface="Calibri" panose="020F0502020204030204" pitchFamily="34" charset="0"/>
              </a:rPr>
              <a:t>powers </a:t>
            </a:r>
            <a:r>
              <a:rPr lang="en-US" altLang="en-US" sz="2600" b="1" u="sng" dirty="0">
                <a:solidFill>
                  <a:srgbClr val="FFC000"/>
                </a:solidFill>
                <a:latin typeface="Calibri" panose="020F0502020204030204" pitchFamily="34" charset="0"/>
              </a:rPr>
              <a:t>denied</a:t>
            </a:r>
            <a:r>
              <a:rPr lang="en-US" altLang="en-US" sz="2600" b="1" dirty="0">
                <a:latin typeface="Calibri" panose="020F0502020204030204" pitchFamily="34" charset="0"/>
              </a:rPr>
              <a:t> to </a:t>
            </a:r>
            <a:r>
              <a:rPr lang="en-US" altLang="en-US" sz="2600" b="1" dirty="0" smtClean="0">
                <a:latin typeface="Calibri" panose="020F0502020204030204" pitchFamily="34" charset="0"/>
              </a:rPr>
              <a:t>Congress</a:t>
            </a:r>
            <a:r>
              <a:rPr lang="en-US" altLang="en-US" sz="2600" b="1" dirty="0">
                <a:latin typeface="Calibri" panose="020F0502020204030204" pitchFamily="34" charset="0"/>
              </a:rPr>
              <a:t>. </a:t>
            </a:r>
            <a:endParaRPr lang="en-US" altLang="en-US" sz="26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100" b="1" u="sng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en-US" sz="2600" b="1" u="sng" dirty="0" smtClean="0">
                <a:latin typeface="Calibri" panose="020F0502020204030204" pitchFamily="34" charset="0"/>
              </a:rPr>
              <a:t>Article 1|Section 10</a:t>
            </a:r>
            <a:r>
              <a:rPr lang="en-US" altLang="en-US" sz="2600" b="1" dirty="0" smtClean="0">
                <a:latin typeface="Calibri" panose="020F0502020204030204" pitchFamily="34" charset="0"/>
              </a:rPr>
              <a:t>: </a:t>
            </a:r>
            <a:r>
              <a:rPr lang="en-US" altLang="en-US" sz="2600" b="1" u="sng" dirty="0" smtClean="0">
                <a:solidFill>
                  <a:srgbClr val="FFC000"/>
                </a:solidFill>
                <a:latin typeface="Calibri" panose="020F0502020204030204" pitchFamily="34" charset="0"/>
              </a:rPr>
              <a:t>Forbids</a:t>
            </a:r>
            <a:r>
              <a:rPr lang="en-US" altLang="en-US" sz="26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2600" b="1" dirty="0">
                <a:latin typeface="Calibri" panose="020F0502020204030204" pitchFamily="34" charset="0"/>
              </a:rPr>
              <a:t>the states to take certain actions.</a:t>
            </a:r>
            <a:endParaRPr lang="en-US" altLang="en-US" sz="2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Limited Government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0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67451" y="1295398"/>
            <a:ext cx="4571999" cy="553646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latin typeface="Calibri" panose="020F0502020204030204" pitchFamily="34" charset="0"/>
              </a:rPr>
              <a:t>The Bill of Rights     </a:t>
            </a:r>
            <a:r>
              <a:rPr lang="en-US" altLang="en-US" sz="3000" dirty="0" smtClean="0">
                <a:latin typeface="Calibri" panose="020F0502020204030204" pitchFamily="34" charset="0"/>
              </a:rPr>
              <a:t>limits the power of the federal government, </a:t>
            </a:r>
            <a:r>
              <a:rPr lang="en-US" altLang="en-US" sz="3000" u="sng" dirty="0" smtClean="0">
                <a:latin typeface="Calibri" panose="020F0502020204030204" pitchFamily="34" charset="0"/>
              </a:rPr>
              <a:t>not</a:t>
            </a:r>
            <a:r>
              <a:rPr lang="en-US" altLang="en-US" sz="3000" dirty="0" smtClean="0">
                <a:latin typeface="Calibri" panose="020F0502020204030204" pitchFamily="34" charset="0"/>
              </a:rPr>
              <a:t> the American people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latin typeface="Calibri" panose="020F0502020204030204" pitchFamily="34" charset="0"/>
              </a:rPr>
              <a:t>Checks and Balances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latin typeface="Calibri" panose="020F0502020204030204" pitchFamily="34" charset="0"/>
              </a:rPr>
              <a:t>Separation of Powers</a:t>
            </a:r>
            <a:endParaRPr lang="en-US" altLang="en-US" b="1" dirty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6000" dirty="0"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ea typeface="+mn-ea"/>
                <a:cs typeface="+mn-cs"/>
              </a:rPr>
              <a:t>Limited Government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397"/>
            <a:ext cx="4562901" cy="55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2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58352" cy="5516803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i="1" dirty="0">
                <a:latin typeface="Calibri" panose="020F0502020204030204" pitchFamily="34" charset="0"/>
              </a:rPr>
              <a:t>EQ: </a:t>
            </a:r>
            <a:r>
              <a:rPr lang="en-US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Power Divided?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>
                <a:solidFill>
                  <a:srgbClr val="FFC000"/>
                </a:solidFill>
              </a:rPr>
              <a:t>Power is divided among </a:t>
            </a:r>
            <a:r>
              <a:rPr lang="en-US" altLang="en-US" sz="3000" b="1" dirty="0" smtClean="0">
                <a:solidFill>
                  <a:srgbClr val="FFC000"/>
                </a:solidFill>
              </a:rPr>
              <a:t>three </a:t>
            </a:r>
            <a:r>
              <a:rPr lang="en-US" altLang="en-US" sz="3000" b="1" dirty="0">
                <a:solidFill>
                  <a:srgbClr val="FFC000"/>
                </a:solidFill>
              </a:rPr>
              <a:t>separate branches of government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4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U.S. Constitution: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Article 1 | Article 2 | Article 3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dirty="0" smtClean="0">
                <a:latin typeface="Calibri" panose="020F0502020204030204" pitchFamily="34" charset="0"/>
              </a:rPr>
              <a:t>----------------------------------------------------------------------------------------------</a:t>
            </a:r>
            <a:endParaRPr lang="en-US" altLang="en-US" sz="1200" b="1" dirty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Detail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how powers are split among the three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branches… No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one branch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is given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all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the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power.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Separation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 of Powers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2355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1" r="56499"/>
          <a:stretch/>
        </p:blipFill>
        <p:spPr bwMode="auto">
          <a:xfrm>
            <a:off x="4554341" y="2178294"/>
            <a:ext cx="4604529" cy="37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4084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21438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75029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3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9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15062"/>
            <a:ext cx="4571999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8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latin typeface="Calibri" panose="020F0502020204030204" pitchFamily="34" charset="0"/>
              </a:rPr>
              <a:t>The </a:t>
            </a:r>
            <a:r>
              <a:rPr lang="en-US" alt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LEGISLATIVE</a:t>
            </a:r>
            <a:r>
              <a:rPr lang="en-US" altLang="en-US" b="1" dirty="0" smtClean="0">
                <a:latin typeface="Calibri" panose="020F0502020204030204" pitchFamily="34" charset="0"/>
              </a:rPr>
              <a:t> Branch </a:t>
            </a:r>
            <a:r>
              <a:rPr lang="en-US" altLang="en-US" b="1" dirty="0">
                <a:latin typeface="Calibri" panose="020F0502020204030204" pitchFamily="34" charset="0"/>
              </a:rPr>
              <a:t>passes </a:t>
            </a:r>
            <a:r>
              <a:rPr lang="en-US" altLang="en-US" b="1" dirty="0" smtClean="0">
                <a:latin typeface="Calibri" panose="020F0502020204030204" pitchFamily="34" charset="0"/>
              </a:rPr>
              <a:t>laws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latin typeface="Calibri" panose="020F0502020204030204" pitchFamily="34" charset="0"/>
              </a:rPr>
              <a:t>The </a:t>
            </a:r>
            <a:r>
              <a:rPr lang="en-US" alt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EXECUTIVE</a:t>
            </a:r>
            <a:r>
              <a:rPr lang="en-US" altLang="en-US" b="1" dirty="0" smtClean="0">
                <a:latin typeface="Calibri" panose="020F0502020204030204" pitchFamily="34" charset="0"/>
              </a:rPr>
              <a:t> Branch </a:t>
            </a:r>
            <a:r>
              <a:rPr lang="en-US" altLang="en-US" b="1" dirty="0">
                <a:latin typeface="Calibri" panose="020F0502020204030204" pitchFamily="34" charset="0"/>
              </a:rPr>
              <a:t>enforces </a:t>
            </a:r>
            <a:r>
              <a:rPr lang="en-US" altLang="en-US" b="1" dirty="0" smtClean="0">
                <a:latin typeface="Calibri" panose="020F0502020204030204" pitchFamily="34" charset="0"/>
              </a:rPr>
              <a:t>laws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latin typeface="Calibri" panose="020F0502020204030204" pitchFamily="34" charset="0"/>
              </a:rPr>
              <a:t>The </a:t>
            </a:r>
            <a:r>
              <a:rPr lang="en-US" alt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JUDICIAL</a:t>
            </a:r>
            <a:r>
              <a:rPr lang="en-US" altLang="en-US" b="1" dirty="0" smtClean="0">
                <a:latin typeface="Calibri" panose="020F0502020204030204" pitchFamily="34" charset="0"/>
              </a:rPr>
              <a:t> Branch </a:t>
            </a:r>
            <a:r>
              <a:rPr lang="en-US" altLang="en-US" b="1" dirty="0">
                <a:latin typeface="Calibri" panose="020F0502020204030204" pitchFamily="34" charset="0"/>
              </a:rPr>
              <a:t>interprets </a:t>
            </a:r>
            <a:r>
              <a:rPr lang="en-US" altLang="en-US" b="1" dirty="0" smtClean="0">
                <a:latin typeface="Calibri" panose="020F0502020204030204" pitchFamily="34" charset="0"/>
              </a:rPr>
              <a:t>laws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Separation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 of Powers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806835"/>
            <a:ext cx="4572001" cy="45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6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1" y="1315062"/>
            <a:ext cx="4572000" cy="551680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</a:rPr>
              <a:t>EQ: How Is Power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</a:rPr>
              <a:t>Evenly Distributed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?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3000" b="1" dirty="0">
                <a:solidFill>
                  <a:srgbClr val="FFC000"/>
                </a:solidFill>
              </a:rPr>
              <a:t>Each branch of government is </a:t>
            </a:r>
            <a:r>
              <a:rPr lang="en-US" altLang="en-US" sz="3000" b="1" dirty="0" smtClean="0">
                <a:solidFill>
                  <a:srgbClr val="FFC000"/>
                </a:solidFill>
              </a:rPr>
              <a:t>able </a:t>
            </a:r>
            <a:r>
              <a:rPr lang="en-US" altLang="en-US" sz="3000" b="1" dirty="0">
                <a:solidFill>
                  <a:srgbClr val="FFC000"/>
                </a:solidFill>
              </a:rPr>
              <a:t>to check the other branches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Baron de Montesquieu, </a:t>
            </a:r>
            <a:endParaRPr lang="en-US" altLang="en-US" sz="28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</a:rPr>
              <a:t>an </a:t>
            </a:r>
            <a:r>
              <a:rPr lang="en-US" altLang="en-US" sz="2800" b="1" dirty="0">
                <a:latin typeface="Calibri" panose="020F0502020204030204" pitchFamily="34" charset="0"/>
              </a:rPr>
              <a:t>18th-century French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thinker,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wrote: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“</a:t>
            </a:r>
            <a:r>
              <a:rPr lang="en-US" altLang="en-US" sz="2800" b="1" i="1" dirty="0">
                <a:solidFill>
                  <a:srgbClr val="FFC000"/>
                </a:solidFill>
                <a:latin typeface="Calibri" panose="020F0502020204030204" pitchFamily="34" charset="0"/>
              </a:rPr>
              <a:t>Power should be </a:t>
            </a:r>
            <a:endParaRPr lang="en-US" altLang="en-US" sz="2800" b="1" i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b="1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800" b="1" i="1" dirty="0">
                <a:solidFill>
                  <a:srgbClr val="FFC000"/>
                </a:solidFill>
                <a:latin typeface="Calibri" panose="020F0502020204030204" pitchFamily="34" charset="0"/>
              </a:rPr>
              <a:t>check to power.”</a:t>
            </a:r>
            <a:endParaRPr lang="en-US" altLang="en-US" sz="2800" i="1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Checks and Balances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163"/>
            <a:ext cx="456795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1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67451" y="1295398"/>
            <a:ext cx="4571999" cy="553646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i="1" dirty="0" smtClean="0">
                <a:latin typeface="Calibri" panose="020F0502020204030204" pitchFamily="34" charset="0"/>
              </a:rPr>
              <a:t>EXAMPLES…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000" b="1" dirty="0" smtClean="0">
                <a:latin typeface="Calibri" panose="020F0502020204030204" pitchFamily="34" charset="0"/>
              </a:rPr>
              <a:t>Only Congress has the power to </a:t>
            </a:r>
            <a:r>
              <a:rPr lang="en-US" altLang="en-US" sz="3000" b="1" dirty="0">
                <a:latin typeface="Calibri" panose="020F0502020204030204" pitchFamily="34" charset="0"/>
              </a:rPr>
              <a:t>pass </a:t>
            </a:r>
            <a:r>
              <a:rPr lang="en-US" altLang="en-US" sz="3000" b="1" dirty="0" smtClean="0">
                <a:latin typeface="Calibri" panose="020F0502020204030204" pitchFamily="34" charset="0"/>
              </a:rPr>
              <a:t>a Bill into Law.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000" b="1" dirty="0" smtClean="0">
                <a:latin typeface="Calibri" panose="020F0502020204030204" pitchFamily="34" charset="0"/>
              </a:rPr>
              <a:t>The </a:t>
            </a:r>
            <a:r>
              <a:rPr lang="en-US" altLang="en-US" sz="3000" b="1" dirty="0">
                <a:latin typeface="Calibri" panose="020F0502020204030204" pitchFamily="34" charset="0"/>
              </a:rPr>
              <a:t>president can </a:t>
            </a:r>
            <a:r>
              <a:rPr lang="en-US" altLang="en-US" sz="3000" b="1" dirty="0" smtClean="0">
                <a:latin typeface="Calibri" panose="020F0502020204030204" pitchFamily="34" charset="0"/>
              </a:rPr>
              <a:t>check this </a:t>
            </a:r>
            <a:r>
              <a:rPr lang="en-US" altLang="en-US" sz="3000" b="1" dirty="0">
                <a:latin typeface="Calibri" panose="020F0502020204030204" pitchFamily="34" charset="0"/>
              </a:rPr>
              <a:t>power by refusing to sign </a:t>
            </a:r>
            <a:r>
              <a:rPr lang="en-US" altLang="en-US" sz="3000" b="1" dirty="0" smtClean="0">
                <a:latin typeface="Calibri" panose="020F0502020204030204" pitchFamily="34" charset="0"/>
              </a:rPr>
              <a:t>this Law (veto).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altLang="en-US" sz="16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000" b="1" dirty="0" smtClean="0">
                <a:latin typeface="Calibri" panose="020F0502020204030204" pitchFamily="34" charset="0"/>
              </a:rPr>
              <a:t>Supreme Court </a:t>
            </a:r>
            <a:r>
              <a:rPr lang="en-US" altLang="en-US" sz="3000" b="1" dirty="0">
                <a:latin typeface="Calibri" panose="020F0502020204030204" pitchFamily="34" charset="0"/>
              </a:rPr>
              <a:t>can declare </a:t>
            </a:r>
            <a:r>
              <a:rPr lang="en-US" altLang="en-US" sz="3000" b="1" dirty="0" smtClean="0">
                <a:latin typeface="Calibri" panose="020F0502020204030204" pitchFamily="34" charset="0"/>
              </a:rPr>
              <a:t>that this Law violates the Constitution</a:t>
            </a:r>
            <a:r>
              <a:rPr lang="en-US" altLang="en-US" sz="3000" b="1" dirty="0">
                <a:latin typeface="Calibri" panose="020F0502020204030204" pitchFamily="34" charset="0"/>
              </a:rPr>
              <a:t>.</a:t>
            </a:r>
            <a:endParaRPr lang="en-US" altLang="en-US" sz="3000" dirty="0" smtClean="0">
              <a:solidFill>
                <a:srgbClr val="FFC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7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Checks and Balances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40" r="15972"/>
          <a:stretch/>
        </p:blipFill>
        <p:spPr>
          <a:xfrm>
            <a:off x="-9100" y="1866347"/>
            <a:ext cx="4572001" cy="43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9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973</TotalTime>
  <Words>558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Heavy</vt:lpstr>
      <vt:lpstr>Garamond</vt:lpstr>
      <vt:lpstr>Times New Roman</vt:lpstr>
      <vt:lpstr>Wingdings</vt:lpstr>
      <vt:lpstr>Stream</vt:lpstr>
      <vt:lpstr>PRINCIPLES of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Principles of Government</dc:title>
  <dc:creator>Curt Baxmann</dc:creator>
  <cp:lastModifiedBy>Baxmann, Curt</cp:lastModifiedBy>
  <cp:revision>54</cp:revision>
  <dcterms:created xsi:type="dcterms:W3CDTF">2011-11-21T17:03:43Z</dcterms:created>
  <dcterms:modified xsi:type="dcterms:W3CDTF">2020-09-20T16:25:38Z</dcterms:modified>
</cp:coreProperties>
</file>