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806" r:id="rId4"/>
  </p:sldMasterIdLst>
  <p:sldIdLst>
    <p:sldId id="320" r:id="rId5"/>
    <p:sldId id="321" r:id="rId6"/>
    <p:sldId id="299" r:id="rId7"/>
    <p:sldId id="286" r:id="rId8"/>
    <p:sldId id="285" r:id="rId9"/>
    <p:sldId id="323" r:id="rId10"/>
    <p:sldId id="282" r:id="rId11"/>
    <p:sldId id="296" r:id="rId12"/>
    <p:sldId id="273" r:id="rId13"/>
    <p:sldId id="283" r:id="rId14"/>
    <p:sldId id="272" r:id="rId15"/>
    <p:sldId id="284" r:id="rId16"/>
    <p:sldId id="297" r:id="rId17"/>
    <p:sldId id="327" r:id="rId18"/>
    <p:sldId id="274" r:id="rId19"/>
    <p:sldId id="288" r:id="rId20"/>
    <p:sldId id="328" r:id="rId21"/>
    <p:sldId id="298" r:id="rId22"/>
    <p:sldId id="275" r:id="rId23"/>
    <p:sldId id="289" r:id="rId24"/>
    <p:sldId id="294" r:id="rId25"/>
    <p:sldId id="276" r:id="rId26"/>
    <p:sldId id="290" r:id="rId27"/>
    <p:sldId id="277" r:id="rId28"/>
    <p:sldId id="291" r:id="rId29"/>
    <p:sldId id="278" r:id="rId30"/>
    <p:sldId id="292" r:id="rId31"/>
    <p:sldId id="279" r:id="rId32"/>
    <p:sldId id="293" r:id="rId33"/>
    <p:sldId id="280" r:id="rId34"/>
    <p:sldId id="295" r:id="rId35"/>
    <p:sldId id="281" r:id="rId36"/>
    <p:sldId id="322" r:id="rId37"/>
    <p:sldId id="300" r:id="rId38"/>
    <p:sldId id="335" r:id="rId39"/>
    <p:sldId id="302" r:id="rId40"/>
    <p:sldId id="303" r:id="rId41"/>
    <p:sldId id="304" r:id="rId42"/>
    <p:sldId id="305" r:id="rId43"/>
    <p:sldId id="314" r:id="rId44"/>
    <p:sldId id="337" r:id="rId45"/>
    <p:sldId id="312" r:id="rId46"/>
    <p:sldId id="306" r:id="rId47"/>
    <p:sldId id="307" r:id="rId48"/>
    <p:sldId id="308" r:id="rId49"/>
    <p:sldId id="333" r:id="rId50"/>
    <p:sldId id="330" r:id="rId51"/>
    <p:sldId id="329" r:id="rId52"/>
    <p:sldId id="332" r:id="rId53"/>
    <p:sldId id="331" r:id="rId54"/>
    <p:sldId id="334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50021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D6CAB-6CF3-4E31-BDB7-F6B8975EC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65899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4798-6B30-49A5-9DB3-6DEEF2BB8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83621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E1A32-8B2F-4209-96AB-0D9CC88B0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87938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CD670-1921-439A-8089-846408D33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31155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13AC-1266-43E7-ADFB-CD27C78D6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1392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2868-A053-4817-84AD-5B242A9BD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81348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F528-8DB0-4CEB-992B-5797593EE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21086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0A0B-743F-47B0-9DBE-388C9D759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8202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F5CA-CD76-41D6-9E89-8B345971D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27051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9C70F-DE13-4050-B2EC-93EC7247F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2066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5FE2-55C2-4E39-948D-B5565F46D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8486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E0FD-0B83-4661-B3BD-038EC913D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76068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415F2-B8B7-4527-B57D-5622D447E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84915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A7C3-B8CD-4109-9A88-FB4BCC09D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95835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E735-A81D-40C3-9475-A9F19FB95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83957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E20C-3F1E-4044-8467-3CF5B0DC5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76302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07CF-1769-4958-8816-E1C70FF3D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1364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EF68-4C88-4E97-87C7-808501FCC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81438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4510-1914-4EB0-B95B-AEE4E8062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1665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5FF20-7E58-41DE-BAFE-E48A6E779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2582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22C2A-169B-418E-8CBF-57CC4DC7B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8562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35DB-2205-400D-AF52-084F36E56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299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88F2-3744-444C-A843-15B8834B9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21313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EAC1F-61FB-428B-8596-0C919FD43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74525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F64A-8778-4A2D-B03C-6B22CD1D0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730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341F-4A26-4BA6-9DE4-5C80D2A77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29164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29A0-E505-4C2C-B6AF-73D91D679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8819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6205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5253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7290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3218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9633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313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571BE-EFAE-4652-9A2D-E1DCD1692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140736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0847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8511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6832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3469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969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CE89-0C7E-4C8A-950A-3B0ADB897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1920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434D-C792-46C5-822D-5552995EE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1418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B448-BD7A-4DD6-841F-4C00400DE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0558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FD1F-3D8A-48FF-9C4E-B903C05A0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5968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9752-F287-4456-9E0E-D021B8616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07654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DCA606D-A18E-4795-B047-0789E5E26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023F74-4A46-49B6-AC1B-E405AD18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829F9F-513A-4337-8ED6-A25E825B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94312-7480-4F97-A44A-E0601837F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4A6161-81BF-40A0-938C-69B46F380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2QiFg7MJL3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fKy4J81PT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ntent.time.com/time/specials/packages/article/0,28804,2080345_2080344_2080342,00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Cj01495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88"/>
            <a:ext cx="9220200" cy="70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143000"/>
            <a:ext cx="7848600" cy="4724400"/>
          </a:xfrm>
          <a:prstGeom prst="rect">
            <a:avLst/>
          </a:prstGeom>
          <a:solidFill>
            <a:srgbClr val="C0C0C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990601"/>
            <a:ext cx="78486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200" dirty="0">
                <a:solidFill>
                  <a:srgbClr val="000000"/>
                </a:solidFill>
                <a:effectLst>
                  <a:outerShdw blurRad="38100" dist="50800" dir="2700000" algn="tl">
                    <a:srgbClr val="A50021">
                      <a:alpha val="75000"/>
                    </a:srgbClr>
                  </a:outerShdw>
                </a:effectLst>
                <a:latin typeface="Berlin Sans FB Demi" panose="020E0802020502020306" pitchFamily="34" charset="0"/>
              </a:rPr>
              <a:t>The Bill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200" dirty="0">
                <a:solidFill>
                  <a:srgbClr val="000000"/>
                </a:solidFill>
                <a:effectLst>
                  <a:outerShdw blurRad="38100" dist="50800" dir="2700000" algn="tl">
                    <a:srgbClr val="A50021">
                      <a:alpha val="75000"/>
                    </a:srgbClr>
                  </a:outerShdw>
                </a:effectLst>
                <a:latin typeface="Berlin Sans FB Demi" panose="020E0802020502020306" pitchFamily="34" charset="0"/>
              </a:rPr>
              <a:t>of Rights</a:t>
            </a:r>
            <a:endParaRPr lang="en-US" altLang="en-US" sz="9200" dirty="0">
              <a:latin typeface="Berlin Sans FB Demi" panose="020E0802020502020306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effectLst>
                  <a:outerShdw blurRad="50800" dist="63500" dir="2700000" algn="ctr" rotWithShape="0">
                    <a:srgbClr val="0000CC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The First Ten Amendments</a:t>
            </a:r>
          </a:p>
        </p:txBody>
      </p:sp>
    </p:spTree>
    <p:extLst>
      <p:ext uri="{BB962C8B-B14F-4D97-AF65-F5344CB8AC3E}">
        <p14:creationId xmlns:p14="http://schemas.microsoft.com/office/powerpoint/2010/main" val="1520147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2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26628" name="Picture 6" descr="http://fc03.deviantart.net/fs71/f/2011/233/0/6/i_have_the_right_to_bear_arms_by_teejaytiger-d47dfe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830263"/>
            <a:ext cx="51816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400" y="1499949"/>
            <a:ext cx="91821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3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Limits on Housing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Soldiers in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Private Homes</a:t>
            </a:r>
            <a:endParaRPr lang="en-US" sz="4800" dirty="0"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3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28676" name="Picture 2" descr="https://classconnection.s3.amazonaws.com/436/flashcards/881436/jpg/3rsz_38social_studies_amendments1321498027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990600"/>
            <a:ext cx="4672013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http://mintnewsblog.com/wp-content/uploads/2012/11/s-quar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98763"/>
            <a:ext cx="1905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651" y="2470368"/>
            <a:ext cx="14605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X</a:t>
            </a:r>
          </a:p>
        </p:txBody>
      </p:sp>
      <p:pic>
        <p:nvPicPr>
          <p:cNvPr id="28679" name="Picture 9" descr="http://mintnewsblog.com/wp-content/uploads/2012/11/s-quar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98763"/>
            <a:ext cx="1905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08851" y="2470369"/>
            <a:ext cx="14605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X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38100" y="1523286"/>
            <a:ext cx="91821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Do You Recall?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Which 1770 event was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the basis for this amendment?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		  A. Boston Tea Party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		  B. Boston Massacre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		  C. Boston Marathon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1" y="4775200"/>
            <a:ext cx="5465763" cy="7620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5400" y="1523286"/>
            <a:ext cx="91821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Do You Recall?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Which 1770 event was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the basis for this amendment?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		  A. Boston Tea Party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		  B. Boston Massacre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		  C. Boston Marathon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517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400" y="1499951"/>
            <a:ext cx="91821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4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Limiting Searches,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Seizures, and Warrants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4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1748" name="Picture 2" descr="http://howtheconstitutionaffectsus.weebly.com/uploads/2/6/6/7/26672656/7350931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3775"/>
            <a:ext cx="81534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38100" y="1534954"/>
            <a:ext cx="91821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Do You Recall?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Which illegal practice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performed by British officers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led to this amendment?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		  A. writs of assistance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		  B. tar and feathering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		  C. mercantilism</a:t>
            </a:r>
            <a:endParaRPr lang="en-US" sz="4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8815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1" y="4572000"/>
            <a:ext cx="5465763" cy="7620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5400" y="1534954"/>
            <a:ext cx="91821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Do You Recall?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Which illegal practice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performed by British officers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led to this amendment?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		  A. writs of assistance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		  B. tar and feathering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Times New Roman"/>
                <a:cs typeface="Tahoma"/>
              </a:rPr>
              <a:t>		  C. mercantilism</a:t>
            </a:r>
            <a:endParaRPr lang="en-US" sz="44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400" y="1499951"/>
            <a:ext cx="91821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5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Clarifying Rights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of the Accused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113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THE BILL OF RIGHTS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66" t="2055"/>
          <a:stretch/>
        </p:blipFill>
        <p:spPr>
          <a:xfrm>
            <a:off x="304800" y="1066800"/>
            <a:ext cx="8458200" cy="5750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076755" y="5842756"/>
            <a:ext cx="175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merehistory.weebly.com</a:t>
            </a:r>
          </a:p>
        </p:txBody>
      </p:sp>
    </p:spTree>
    <p:extLst>
      <p:ext uri="{BB962C8B-B14F-4D97-AF65-F5344CB8AC3E}">
        <p14:creationId xmlns:p14="http://schemas.microsoft.com/office/powerpoint/2010/main" val="8478620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5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4820" name="Picture 2" descr="http://4.bp.blogspot.com/-E7lj53-nM2I/Tt1AfH806GI/AAAAAAAAACU/VaBH1cHjrYc/s1600/mriand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b="22106"/>
          <a:stretch/>
        </p:blipFill>
        <p:spPr bwMode="auto">
          <a:xfrm>
            <a:off x="1136650" y="1600200"/>
            <a:ext cx="685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5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5844" name="Picture 4" descr="http://eastchestermiddlehighschoollib.wikispaces.com/file/view/spelling.jpg/53191232/314x295/spel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1" y="914402"/>
            <a:ext cx="59182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0" y="64770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hlinkClick r:id="rId4"/>
              </a:rPr>
              <a:t>Origin of Miranda Rights</a:t>
            </a:r>
            <a:r>
              <a:rPr lang="en-US" altLang="en-US" sz="180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400" y="1499951"/>
            <a:ext cx="91821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6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Right to a Speedy Trial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in Criminal Cases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6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7892" name="Picture 2" descr="http://www.wirthlawoffice.com/images/dismissal-for-violation-of-right-to-speedy-t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914400"/>
            <a:ext cx="4416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http://d75822.medialib.glogster.com/funkymonkey789/media/36/36c72e9dee29738ae76626f8d064dc8a866ffbc1/6th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3590927"/>
            <a:ext cx="3810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400" y="1499951"/>
            <a:ext cx="91821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7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Right to a Jury Trial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in Civil Cases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http://image.improve.com/articles/1901_2000/7th-Amendment-1943_l_2a5c156ed9aacb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0165"/>
            <a:ext cx="91694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7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9941" name="Picture 4" descr="https://classconnection.s3.amazonaws.com/436/flashcards/881436/jpg/7rsz_12social_studies_amendments1321498086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3435350"/>
            <a:ext cx="26955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400" y="1499951"/>
            <a:ext cx="91821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8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Limiting Bails, Fines,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and Preventing Cruel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and Unusual Punishment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6" descr="http://billofrightsmultimediaproject.weebly.com/uploads/1/3/7/7/13773763/999199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8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41989" name="Picture 2" descr="http://www.proprofs.com/flashcards/upload/q75388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65552"/>
            <a:ext cx="3886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http://hgreerecs.files.wordpress.com/2012/09/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950915"/>
            <a:ext cx="351472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400" y="1499951"/>
            <a:ext cx="91821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9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Rights Reserved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to the People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9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44036" name="Picture 6" descr="http://alexisrowland.wikispaces.com/file/view/10_amendment.jpg/106864215/513x351/10_amend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67202"/>
            <a:ext cx="29622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http://laborweb.aflcio.org/article_images/BD2734CA-5056-A174-19A579DE6EFBE045_m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868363"/>
            <a:ext cx="46926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http://www.americastandstogether.com/wp-content/uploads/2013/02/Dont_Tread_On_Me-Yellow-tfa19001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676400"/>
            <a:ext cx="44672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400" y="1499949"/>
            <a:ext cx="91821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1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Freedoms of </a:t>
            </a:r>
            <a:r>
              <a:rPr lang="en-US" sz="4800" b="1" u="sng" dirty="0">
                <a:latin typeface="Calibri"/>
                <a:ea typeface="Times New Roman"/>
                <a:cs typeface="Tahoma"/>
              </a:rPr>
              <a:t>Religion</a:t>
            </a:r>
            <a:r>
              <a:rPr lang="en-US" sz="4800" b="1" dirty="0">
                <a:latin typeface="Calibri"/>
                <a:ea typeface="Times New Roman"/>
                <a:cs typeface="Tahoma"/>
              </a:rPr>
              <a:t>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latin typeface="Calibri"/>
                <a:ea typeface="Times New Roman"/>
                <a:cs typeface="Tahoma"/>
              </a:rPr>
              <a:t>Speech</a:t>
            </a:r>
            <a:r>
              <a:rPr lang="en-US" sz="4800" b="1" dirty="0">
                <a:latin typeface="Calibri"/>
                <a:ea typeface="Times New Roman"/>
                <a:cs typeface="Tahoma"/>
              </a:rPr>
              <a:t>, and </a:t>
            </a:r>
            <a:r>
              <a:rPr lang="en-US" sz="4800" b="1" u="sng" dirty="0">
                <a:latin typeface="Calibri"/>
                <a:ea typeface="Times New Roman"/>
                <a:cs typeface="Tahoma"/>
              </a:rPr>
              <a:t>Press</a:t>
            </a:r>
            <a:r>
              <a:rPr lang="en-US" sz="4800" b="1" dirty="0">
                <a:latin typeface="Calibri"/>
                <a:ea typeface="Times New Roman"/>
                <a:cs typeface="Tahoma"/>
              </a:rPr>
              <a:t>;</a:t>
            </a:r>
            <a:endParaRPr lang="en-US" sz="4800" dirty="0"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Rights to </a:t>
            </a:r>
            <a:r>
              <a:rPr lang="en-US" sz="4800" b="1" u="sng" dirty="0">
                <a:latin typeface="Calibri"/>
                <a:ea typeface="Times New Roman"/>
                <a:cs typeface="Tahoma"/>
              </a:rPr>
              <a:t>Assemble</a:t>
            </a:r>
            <a:r>
              <a:rPr lang="en-US" sz="4800" b="1" dirty="0">
                <a:latin typeface="Calibri"/>
                <a:ea typeface="Times New Roman"/>
                <a:cs typeface="Tahoma"/>
              </a:rPr>
              <a:t> and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latin typeface="Calibri"/>
                <a:ea typeface="Times New Roman"/>
                <a:cs typeface="Tahoma"/>
              </a:rPr>
              <a:t>Petition</a:t>
            </a:r>
            <a:r>
              <a:rPr lang="en-US" sz="4800" b="1" dirty="0">
                <a:latin typeface="Calibri"/>
                <a:ea typeface="Times New Roman"/>
                <a:cs typeface="Tahoma"/>
              </a:rPr>
              <a:t> the Government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9951"/>
            <a:ext cx="91821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10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Powers Reserved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to the States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10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46084" name="Picture 4" descr="http://www.cdl-course.com/atc-cdl-pics/cdl-us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567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http://abroadnaxecs.files.wordpress.com/2012/09/screen-shot-2012-10-10-at-1-08-25-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9" y="2344740"/>
            <a:ext cx="58245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pic>
        <p:nvPicPr>
          <p:cNvPr id="47108" name="Picture 2" descr="http://www.pierretristam.com/images2/i07a/0223-first-amend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93763"/>
            <a:ext cx="70866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0" y="64770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4"/>
              </a:rPr>
              <a:t>The Bill of Rights Song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113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THE BILL OF RIGHTS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66" t="2055"/>
          <a:stretch/>
        </p:blipFill>
        <p:spPr>
          <a:xfrm>
            <a:off x="304800" y="1066800"/>
            <a:ext cx="8458200" cy="5750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076755" y="5842756"/>
            <a:ext cx="175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merehistory.weebly.com</a:t>
            </a:r>
          </a:p>
        </p:txBody>
      </p:sp>
    </p:spTree>
    <p:extLst>
      <p:ext uri="{BB962C8B-B14F-4D97-AF65-F5344CB8AC3E}">
        <p14:creationId xmlns:p14="http://schemas.microsoft.com/office/powerpoint/2010/main" val="2298071415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" descr="http://img.delvenetworks.com/bNUPK5KZRcosg6ccLTZ1tM/hhFk2LQBQrMi8HWxiPgMaM/xSl.540x4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6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67000" y="133350"/>
            <a:ext cx="64770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6600" dirty="0">
                <a:solidFill>
                  <a:srgbClr val="FFC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Beyond </a:t>
            </a:r>
          </a:p>
          <a:p>
            <a:pPr algn="ctr" eaLnBrk="1" hangingPunct="1">
              <a:defRPr/>
            </a:pPr>
            <a:r>
              <a:rPr lang="en-US" altLang="en-US" sz="6600" dirty="0">
                <a:solidFill>
                  <a:srgbClr val="FFC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the Bill </a:t>
            </a:r>
          </a:p>
          <a:p>
            <a:pPr algn="ctr" eaLnBrk="1" hangingPunct="1">
              <a:defRPr/>
            </a:pPr>
            <a:r>
              <a:rPr lang="en-US" altLang="en-US" sz="6600" dirty="0">
                <a:solidFill>
                  <a:srgbClr val="FFC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of Right</a:t>
            </a:r>
            <a:r>
              <a:rPr lang="en-US" altLang="en-US" sz="6000" dirty="0">
                <a:solidFill>
                  <a:srgbClr val="FFC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s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4800" b="1" dirty="0">
                <a:solidFill>
                  <a:srgbClr val="FFFFFF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Significant </a:t>
            </a:r>
          </a:p>
          <a:p>
            <a:pPr algn="ctr" eaLnBrk="1" hangingPunct="1">
              <a:defRPr/>
            </a:pPr>
            <a:r>
              <a:rPr lang="en-US" altLang="en-US" sz="4800" b="1" dirty="0">
                <a:solidFill>
                  <a:srgbClr val="FFFFFF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Amendments</a:t>
            </a:r>
          </a:p>
          <a:p>
            <a:pPr algn="ctr" eaLnBrk="1" hangingPunct="1">
              <a:defRPr/>
            </a:pPr>
            <a:r>
              <a:rPr lang="en-US" altLang="en-US" sz="4800" b="1" dirty="0">
                <a:solidFill>
                  <a:srgbClr val="FFFFFF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to the </a:t>
            </a:r>
          </a:p>
          <a:p>
            <a:pPr algn="ctr" eaLnBrk="1" hangingPunct="1">
              <a:defRPr/>
            </a:pPr>
            <a:r>
              <a:rPr lang="en-US" altLang="en-US" sz="4800" b="1" dirty="0">
                <a:solidFill>
                  <a:srgbClr val="FFFFFF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Constitution</a:t>
            </a:r>
            <a:endParaRPr lang="en-US" altLang="en-US" sz="4800" dirty="0">
              <a:solidFill>
                <a:srgbClr val="FFFFFF"/>
              </a:solidFill>
              <a:effectLst>
                <a:outerShdw blurRad="50800" dist="635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39750"/>
            <a:ext cx="914400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2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Civil War</a:t>
            </a:r>
          </a:p>
          <a:p>
            <a:pPr algn="ctr" eaLnBrk="1" hangingPunct="1">
              <a:defRPr/>
            </a:pPr>
            <a:r>
              <a:rPr lang="en-US" altLang="en-US" sz="72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Amendments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sz="5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sz="5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sz="6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sz="6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1204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05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06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07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7500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Amendments 13-15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11826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39750"/>
            <a:ext cx="914400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2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Amendment 13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Abolition of Slavery</a:t>
            </a:r>
          </a:p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(Ratified 1865)</a:t>
            </a:r>
          </a:p>
          <a:p>
            <a:pPr algn="ctr" eaLnBrk="1" hangingPunct="1">
              <a:defRPr/>
            </a:pPr>
            <a:endParaRPr lang="en-US" altLang="en-US" sz="6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1204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05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06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07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39750"/>
            <a:ext cx="91440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2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Amendment 14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Expanding Rights and Protections of Citizens</a:t>
            </a:r>
          </a:p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(Ratified 1868)</a:t>
            </a:r>
          </a:p>
          <a:p>
            <a:pPr algn="ctr" eaLnBrk="1" hangingPunct="1">
              <a:defRPr/>
            </a:pPr>
            <a:endParaRPr lang="en-US" altLang="en-US" sz="6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2228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2229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2230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2231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39750"/>
            <a:ext cx="914400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2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Amendment 15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Legalizing African</a:t>
            </a: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American Suffrage</a:t>
            </a: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(Right to Vote)</a:t>
            </a:r>
          </a:p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(Ratified 1870)</a:t>
            </a:r>
          </a:p>
          <a:p>
            <a:pPr algn="ctr" eaLnBrk="1" hangingPunct="1">
              <a:defRPr/>
            </a:pPr>
            <a:endParaRPr lang="en-US" alt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3252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3253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3254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3255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81002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2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Free Citizens Vote!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Amendments 13, 14 &amp; 15 are known as the </a:t>
            </a:r>
          </a:p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“Civil War Amendments”</a:t>
            </a:r>
            <a:endParaRPr lang="en-US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4276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4277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4278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4279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relojistas.com/attachment.php?attachmentid=25309&amp;d=1367754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9956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1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2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Free Citizens Vote!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4800" dirty="0">
                <a:latin typeface="Calibri"/>
                <a:ea typeface="Times New Roman"/>
                <a:cs typeface="Tahoma"/>
              </a:rPr>
              <a:t>	</a:t>
            </a:r>
            <a:r>
              <a:rPr lang="en-US" sz="5400" b="1" dirty="0">
                <a:latin typeface="Calibri"/>
                <a:ea typeface="Times New Roman"/>
                <a:cs typeface="Tahoma"/>
              </a:rPr>
              <a:t>FREE |</a:t>
            </a:r>
            <a:r>
              <a:rPr lang="en-US" sz="4800" b="1" dirty="0">
                <a:latin typeface="Calibri"/>
                <a:ea typeface="Times New Roman"/>
                <a:cs typeface="Tahoma"/>
              </a:rPr>
              <a:t> </a:t>
            </a:r>
            <a:r>
              <a:rPr lang="en-US" sz="4800" dirty="0">
                <a:latin typeface="Calibri"/>
                <a:ea typeface="Times New Roman"/>
                <a:cs typeface="Tahoma"/>
              </a:rPr>
              <a:t>Slavery Abolished (13) 	</a:t>
            </a:r>
            <a:r>
              <a:rPr lang="en-US" sz="5400" b="1" dirty="0">
                <a:latin typeface="Calibri"/>
                <a:ea typeface="Times New Roman"/>
                <a:cs typeface="Tahoma"/>
              </a:rPr>
              <a:t>CITIZENS |</a:t>
            </a:r>
            <a:r>
              <a:rPr lang="en-US" sz="4800" dirty="0">
                <a:latin typeface="Calibri"/>
                <a:ea typeface="Times New Roman"/>
                <a:cs typeface="Tahoma"/>
              </a:rPr>
              <a:t> Citizenship (14)</a:t>
            </a:r>
          </a:p>
          <a:p>
            <a:pPr eaLnBrk="1" hangingPunct="1">
              <a:defRPr/>
            </a:pPr>
            <a:r>
              <a:rPr lang="en-US" sz="4800" dirty="0">
                <a:latin typeface="Calibri"/>
                <a:ea typeface="Times New Roman"/>
                <a:cs typeface="Tahoma"/>
              </a:rPr>
              <a:t>	</a:t>
            </a:r>
            <a:r>
              <a:rPr lang="en-US" sz="5400" b="1" dirty="0">
                <a:latin typeface="Calibri"/>
                <a:ea typeface="Times New Roman"/>
                <a:cs typeface="Tahoma"/>
              </a:rPr>
              <a:t>VOTE |</a:t>
            </a:r>
            <a:r>
              <a:rPr lang="en-US" sz="4800" dirty="0">
                <a:latin typeface="Calibri"/>
                <a:ea typeface="Times New Roman"/>
                <a:cs typeface="Tahoma"/>
              </a:rPr>
              <a:t> Suffrage (15)</a:t>
            </a:r>
            <a:r>
              <a:rPr lang="en-US" sz="4800" b="1" dirty="0">
                <a:latin typeface="Calibri"/>
                <a:ea typeface="Times New Roman"/>
                <a:cs typeface="Tahoma"/>
              </a:rPr>
              <a:t>	</a:t>
            </a:r>
            <a:endParaRPr lang="en-US" alt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5300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5301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5302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5303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0420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0421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0422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73038"/>
            <a:ext cx="6958012" cy="65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38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39750"/>
            <a:ext cx="9144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2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Amendment 12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Election of the President and Vice President</a:t>
            </a:r>
          </a:p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(Ratified 1804)</a:t>
            </a:r>
          </a:p>
          <a:p>
            <a:pPr algn="ctr" eaLnBrk="1" hangingPunct="1">
              <a:defRPr/>
            </a:pPr>
            <a:endParaRPr lang="en-US" altLang="en-US" sz="6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0180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81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82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83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39750"/>
            <a:ext cx="9144000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2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Amendment 19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Legalizing Women’s </a:t>
            </a: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Suffrage</a:t>
            </a:r>
          </a:p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(Ratified 1920)</a:t>
            </a:r>
          </a:p>
          <a:p>
            <a:pPr algn="ctr" eaLnBrk="1" hangingPunct="1">
              <a:defRPr/>
            </a:pPr>
            <a:endParaRPr lang="en-US" altLang="en-US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sz="6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7348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7349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7350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7351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39750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0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Amendment 22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Presidential</a:t>
            </a: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Term Limits</a:t>
            </a:r>
          </a:p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(Ratified 1951)</a:t>
            </a:r>
          </a:p>
          <a:p>
            <a:pPr algn="ctr" eaLnBrk="1" hangingPunct="1">
              <a:defRPr/>
            </a:pPr>
            <a:endParaRPr lang="en-US" altLang="en-US" sz="6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8372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8373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8374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8375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39750"/>
            <a:ext cx="9144000" cy="61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000" dirty="0">
                <a:solidFill>
                  <a:srgbClr val="C00000"/>
                </a:solidFill>
                <a:effectLst>
                  <a:outerShdw blurRad="50800" dist="635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Amendment 26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Suffrage for Citizens </a:t>
            </a: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18 Years of Age </a:t>
            </a:r>
          </a:p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 Older</a:t>
            </a:r>
          </a:p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(Ratified 1971)</a:t>
            </a:r>
          </a:p>
          <a:p>
            <a:pPr algn="ctr" eaLnBrk="1" hangingPunct="1">
              <a:defRPr/>
            </a:pPr>
            <a:endParaRPr lang="en-US" altLang="en-US" sz="6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9396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397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398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399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814867"/>
            <a:ext cx="8915400" cy="5814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Principle #1: Popular Sovereignty</a:t>
            </a:r>
          </a:p>
          <a:p>
            <a:pPr marL="0" marR="0" lvl="0" indent="0" algn="l" defTabSz="34647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All government power belongs to the people.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(“We the People”)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Principle #2: Limited Government</a:t>
            </a:r>
          </a:p>
          <a:p>
            <a:pPr marL="0" marR="0" lvl="0" indent="0" algn="l" defTabSz="34647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Government can do only what the people say it can 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Principle #3: Separation of Powers</a:t>
            </a:r>
          </a:p>
          <a:p>
            <a:pPr marL="0" marR="0" lvl="0" indent="0" algn="l" defTabSz="34647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Power is divided among three branches of the government.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Principle #4: Checks and Balances</a:t>
            </a:r>
          </a:p>
          <a:p>
            <a:pPr marL="0" marR="0" lvl="0" indent="0" algn="l" defTabSz="34647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Each branch of government is able to check the other branches.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Principle #5: Federalism</a:t>
            </a:r>
          </a:p>
          <a:p>
            <a:pPr marL="0" marR="0" lvl="0" indent="0" algn="l" defTabSz="34647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Power is divided between the national government and the states.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Principle #6: Republicanism</a:t>
            </a:r>
          </a:p>
          <a:p>
            <a:pPr marL="0" marR="0" lvl="0" indent="0" algn="l" defTabSz="34647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Citizens elect representatives to carry out the will of the people.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Principle #7:  Individual Rights</a:t>
            </a:r>
          </a:p>
          <a:p>
            <a:pPr marL="0" marR="0" lvl="0" indent="0" algn="l" defTabSz="34647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Individual rights are protected.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(Bill of Rights)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PRINCIPLES OF GOVERNMENT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1" y="6535400"/>
            <a:ext cx="1931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merehistory.weebly.com</a:t>
            </a:r>
          </a:p>
        </p:txBody>
      </p:sp>
    </p:spTree>
    <p:extLst>
      <p:ext uri="{BB962C8B-B14F-4D97-AF65-F5344CB8AC3E}">
        <p14:creationId xmlns:p14="http://schemas.microsoft.com/office/powerpoint/2010/main" val="3001207405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0" t="8727" r="732" b="1035"/>
          <a:stretch/>
        </p:blipFill>
        <p:spPr>
          <a:xfrm>
            <a:off x="228600" y="1094232"/>
            <a:ext cx="8686800" cy="5673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F E D E R A L I S 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6831" y="811139"/>
            <a:ext cx="175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merehistory.weebly.com</a:t>
            </a:r>
          </a:p>
        </p:txBody>
      </p:sp>
    </p:spTree>
    <p:extLst>
      <p:ext uri="{BB962C8B-B14F-4D97-AF65-F5344CB8AC3E}">
        <p14:creationId xmlns:p14="http://schemas.microsoft.com/office/powerpoint/2010/main" val="4165386470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62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F E D E R A L I S 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</a:blip>
          <a:srcRect l="1052" t="6398" r="860" b="4595"/>
          <a:stretch/>
        </p:blipFill>
        <p:spPr>
          <a:xfrm>
            <a:off x="1" y="1187615"/>
            <a:ext cx="9169667" cy="5136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0510" y="6477002"/>
            <a:ext cx="175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merehistory.weebly.com</a:t>
            </a:r>
          </a:p>
        </p:txBody>
      </p:sp>
    </p:spTree>
    <p:extLst>
      <p:ext uri="{BB962C8B-B14F-4D97-AF65-F5344CB8AC3E}">
        <p14:creationId xmlns:p14="http://schemas.microsoft.com/office/powerpoint/2010/main" val="2831317615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62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CHECKS &amp; BALANCES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10" t="17909" r="5816" b="3342"/>
          <a:stretch/>
        </p:blipFill>
        <p:spPr>
          <a:xfrm>
            <a:off x="381001" y="1091864"/>
            <a:ext cx="8319081" cy="5728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8024755" y="5804869"/>
            <a:ext cx="175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merehistory.weebly.com</a:t>
            </a:r>
          </a:p>
        </p:txBody>
      </p:sp>
    </p:spTree>
    <p:extLst>
      <p:ext uri="{BB962C8B-B14F-4D97-AF65-F5344CB8AC3E}">
        <p14:creationId xmlns:p14="http://schemas.microsoft.com/office/powerpoint/2010/main" val="1944477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www.relojistas.com/attachment.php?attachmentid=25309&amp;d=1367754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9956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1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0" y="1066800"/>
            <a:ext cx="6248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Freedoms of: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</a:t>
            </a:r>
            <a:r>
              <a:rPr lang="en-US" altLang="en-US" sz="4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eligion ... </a:t>
            </a: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RAIN</a:t>
            </a:r>
            <a:endParaRPr lang="en-US" altLang="en-US" sz="4800" b="1">
              <a:solidFill>
                <a:schemeClr val="bg1"/>
              </a:solidFill>
              <a:latin typeface="Berlin Sans FB Demi" panose="020E0802020502020306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r>
              <a:rPr lang="en-US" altLang="en-US" sz="4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peech … </a:t>
            </a: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SOAKED</a:t>
            </a:r>
            <a:endParaRPr lang="en-US" altLang="en-US" sz="4800" b="1">
              <a:solidFill>
                <a:schemeClr val="bg1"/>
              </a:solidFill>
              <a:latin typeface="Berlin Sans FB Demi" panose="020E0802020502020306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</a:t>
            </a:r>
            <a:r>
              <a:rPr lang="en-US" altLang="en-US" sz="4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ress … </a:t>
            </a: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PUPPIES</a:t>
            </a:r>
            <a:endParaRPr lang="en-US" altLang="en-US" sz="4800">
              <a:solidFill>
                <a:schemeClr val="bg1"/>
              </a:solidFill>
              <a:latin typeface="Berlin Sans FB Demi" panose="020E0802020502020306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altLang="en-US" sz="4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ssemble … </a:t>
            </a: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AT</a:t>
            </a:r>
            <a:endParaRPr lang="en-US" altLang="en-US" sz="4800" b="1">
              <a:solidFill>
                <a:schemeClr val="bg1"/>
              </a:solidFill>
              <a:latin typeface="Berlin Sans FB Demi" panose="020E0802020502020306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</a:t>
            </a:r>
            <a:r>
              <a:rPr lang="en-US" altLang="en-US" sz="4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etition … </a:t>
            </a:r>
            <a:r>
              <a:rPr lang="en-US" altLang="en-US" sz="6000" b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PLAY</a:t>
            </a:r>
            <a:endParaRPr lang="en-US" altLang="en-US" sz="4800">
              <a:solidFill>
                <a:schemeClr val="bg1"/>
              </a:solidFill>
              <a:latin typeface="Berlin Sans FB Demi" panose="020E0802020502020306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09" y="5113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CONSTITUTIONS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6831" y="811139"/>
            <a:ext cx="175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merehistory.weebly.com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4" y="1066800"/>
            <a:ext cx="9126447" cy="5690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7000" y="1295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5654749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0510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6" descr="http://bunnellcity.us/citytour/images/Flag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7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AutoShape 8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0" name="AutoShape 10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1" name="AutoShape 12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2" name="AutoShape 14" descr="http://wallpanda.com/wp-content/uploads/2015/10/American-flag-iphone-wallpaper-hd-wallpaper-700x438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73038"/>
            <a:ext cx="6958012" cy="65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965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relojistas.com/attachment.php?attachmentid=25309&amp;d=1367754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9956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1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38677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1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24580" name="Picture 2" descr="Celebrating the First Amend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2390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-25400" y="6477000"/>
            <a:ext cx="916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hlinkClick r:id="rId4"/>
              </a:rPr>
              <a:t>Why the First Amendment is Foremost</a:t>
            </a:r>
            <a:r>
              <a:rPr lang="en-US" altLang="en-US" sz="180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400" y="2"/>
            <a:ext cx="9182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48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1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48132" name="Picture 2" descr="http://www.warrenphotographic.co.uk/photography/bigs/17731-Five-sleepy-Retriever-cross-pups-white-back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b="8679"/>
          <a:stretch/>
        </p:blipFill>
        <p:spPr bwMode="auto">
          <a:xfrm>
            <a:off x="-25400" y="2334827"/>
            <a:ext cx="91821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50292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Which of the Five Freedoms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 your favorite? Why?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101911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Think | Pair | Share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3895" y="2438400"/>
            <a:ext cx="130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FF"/>
                </a:solidFill>
                <a:latin typeface="Calibri" panose="020F0502020204030204"/>
              </a:rPr>
              <a:t>RELIGION</a:t>
            </a:r>
            <a:endParaRPr lang="en-US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5495" y="2438400"/>
            <a:ext cx="130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FF"/>
                </a:solidFill>
                <a:latin typeface="Calibri" panose="020F0502020204030204"/>
              </a:rPr>
              <a:t>SPEECH</a:t>
            </a:r>
            <a:endParaRPr lang="en-US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5695" y="2526268"/>
            <a:ext cx="130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FF"/>
                </a:solidFill>
                <a:latin typeface="Calibri" panose="020F0502020204030204"/>
              </a:rPr>
              <a:t>PRESS</a:t>
            </a:r>
            <a:endParaRPr lang="en-US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2526268"/>
            <a:ext cx="130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FF"/>
                </a:solidFill>
                <a:latin typeface="Calibri" panose="020F0502020204030204"/>
              </a:rPr>
              <a:t>ASSEMBLY</a:t>
            </a:r>
            <a:endParaRPr lang="en-US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2438400"/>
            <a:ext cx="130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FF"/>
                </a:solidFill>
                <a:latin typeface="Calibri" panose="020F0502020204030204"/>
              </a:rPr>
              <a:t>PETITION</a:t>
            </a:r>
            <a:endParaRPr lang="en-US" kern="0" dirty="0">
              <a:solidFill>
                <a:sysClr val="windowText" lastClr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Cj01495110000[1]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  <a:latin typeface="Berlin Sans FB Demi" panose="020E0802020502020306" pitchFamily="34" charset="0"/>
              </a:rPr>
              <a:t>The Bill of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400" y="1499951"/>
            <a:ext cx="91821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r>
              <a:rPr lang="en-US" sz="6600" b="1" dirty="0">
                <a:highlight>
                  <a:srgbClr val="C0C0C0"/>
                </a:highlight>
                <a:latin typeface="Calibri"/>
                <a:ea typeface="Batang"/>
                <a:cs typeface="Tahoma"/>
              </a:rPr>
              <a:t>Amendment 2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Calibri"/>
                <a:ea typeface="Batang"/>
                <a:cs typeface="Tahoma"/>
              </a:rPr>
              <a:t>-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Right to Keep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Calibri"/>
                <a:ea typeface="Times New Roman"/>
                <a:cs typeface="Tahoma"/>
              </a:rPr>
              <a:t>and Bear Arms</a:t>
            </a:r>
            <a:endParaRPr lang="en-US" sz="4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779</Words>
  <Application>Microsoft Office PowerPoint</Application>
  <PresentationFormat>On-screen Show (4:3)</PresentationFormat>
  <Paragraphs>197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Baskerville Old Face</vt:lpstr>
      <vt:lpstr>Berlin Sans FB Demi</vt:lpstr>
      <vt:lpstr>Calibri</vt:lpstr>
      <vt:lpstr>Cooper Black</vt:lpstr>
      <vt:lpstr>Ravie</vt:lpstr>
      <vt:lpstr>Times New Roman</vt:lpstr>
      <vt:lpstr>Wingdings</vt:lpstr>
      <vt:lpstr>Default Design</vt:lpstr>
      <vt:lpstr>1_Default Design</vt:lpstr>
      <vt:lpstr>2_Default Design</vt:lpstr>
      <vt:lpstr>17_Office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curt.baxmann</dc:creator>
  <cp:lastModifiedBy>Baxmann, Curt</cp:lastModifiedBy>
  <cp:revision>116</cp:revision>
  <dcterms:created xsi:type="dcterms:W3CDTF">2009-12-08T23:12:17Z</dcterms:created>
  <dcterms:modified xsi:type="dcterms:W3CDTF">2020-10-07T03:05:42Z</dcterms:modified>
</cp:coreProperties>
</file>